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7" r:id="rId5"/>
    <p:sldId id="269" r:id="rId6"/>
    <p:sldId id="265" r:id="rId7"/>
    <p:sldId id="267" r:id="rId8"/>
    <p:sldId id="262" r:id="rId9"/>
    <p:sldId id="258" r:id="rId10"/>
    <p:sldId id="259" r:id="rId11"/>
    <p:sldId id="260" r:id="rId12"/>
    <p:sldId id="261" r:id="rId13"/>
    <p:sldId id="263" r:id="rId14"/>
    <p:sldId id="264" r:id="rId15"/>
    <p:sldId id="266" r:id="rId16"/>
    <p:sldId id="268" r:id="rId17"/>
    <p:sldId id="270" r:id="rId18"/>
    <p:sldId id="272" r:id="rId19"/>
    <p:sldId id="271" r:id="rId20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5" autoAdjust="0"/>
    <p:restoredTop sz="94660"/>
  </p:normalViewPr>
  <p:slideViewPr>
    <p:cSldViewPr snapToGrid="0">
      <p:cViewPr varScale="1">
        <p:scale>
          <a:sx n="73" d="100"/>
          <a:sy n="73" d="100"/>
        </p:scale>
        <p:origin x="4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" y="0"/>
            <a:ext cx="4330700" cy="6858000"/>
          </a:xfrm>
          <a:prstGeom prst="rect">
            <a:avLst/>
          </a:prstGeom>
          <a:solidFill>
            <a:srgbClr val="F2ED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5" name="Line 15"/>
          <p:cNvSpPr>
            <a:spLocks noChangeShapeType="1"/>
          </p:cNvSpPr>
          <p:nvPr/>
        </p:nvSpPr>
        <p:spPr bwMode="auto">
          <a:xfrm flipV="1">
            <a:off x="4303185" y="0"/>
            <a:ext cx="29633" cy="6858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800"/>
          </a:p>
        </p:txBody>
      </p:sp>
      <p:pic>
        <p:nvPicPr>
          <p:cNvPr id="6" name="Picture 21" descr="IUhealthHzPMS20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334" y="2090738"/>
            <a:ext cx="1957917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3867" y="2244726"/>
            <a:ext cx="6868584" cy="1381125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128685" y="3721101"/>
            <a:ext cx="6843183" cy="631825"/>
          </a:xfrm>
        </p:spPr>
        <p:txBody>
          <a:bodyPr/>
          <a:lstStyle>
            <a:lvl1pPr marL="0" indent="0">
              <a:buFontTx/>
              <a:buNone/>
              <a:defRPr sz="2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334EBC-59F3-401F-90C8-94FEC97D94CA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095640-C452-4BBF-8C66-B4E170614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792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34EBC-59F3-401F-90C8-94FEC97D94CA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095640-C452-4BBF-8C66-B4E170614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189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2351" y="0"/>
            <a:ext cx="2749549" cy="5983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7351" y="0"/>
            <a:ext cx="8051800" cy="59832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34EBC-59F3-401F-90C8-94FEC97D94CA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095640-C452-4BBF-8C66-B4E170614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4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5C4E6-4E23-4397-92EA-0810AB071FA4}" type="datetime1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C0F98-4C8D-4261-9F27-96EC965EAA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27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F326C-4CAB-4273-8626-D1D9C29453CC}" type="datetime1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FFBD8-5305-4DBE-AE7E-55C21EEAF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75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CFCBF-EAF5-4C60-9E10-288E4077CDB7}" type="datetime1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53B99-53B5-44D3-A40E-E2FE5DAD8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68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3F219-28D0-41AB-91FE-8698DD8D1C38}" type="datetime1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CD1F9-6798-4853-8D77-5341AB4B9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19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28EAD-2600-424B-A567-5871A4F3019D}" type="datetime1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07223-FD44-4036-9921-D88287DF66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738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56CBB-9A78-4CEC-A200-39B759CEB02B}" type="datetime1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DA2B6-EAEF-4A21-8C29-C75022561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597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A73D0-B6E7-4597-A654-A5BBE4521C4F}" type="datetime1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FF3DD-5457-415B-B355-C518F09BEB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443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1371A-6A5F-4C35-8517-8FC002A593F5}" type="datetime1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1BA02-29B1-4EA3-9157-F384BFE7D4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538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351" y="-64293"/>
            <a:ext cx="10369549" cy="1155700"/>
          </a:xfrm>
        </p:spPr>
        <p:txBody>
          <a:bodyPr/>
          <a:lstStyle>
            <a:lvl1pPr algn="ctr">
              <a:defRPr sz="3600">
                <a:latin typeface="Candara" panose="020E0502030303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8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800">
                <a:latin typeface="Calibri" panose="020F0502020204030204" pitchFamily="34" charset="0"/>
              </a:defRPr>
            </a:lvl3pPr>
            <a:lvl4pPr>
              <a:defRPr sz="2800">
                <a:latin typeface="Calibri" panose="020F0502020204030204" pitchFamily="34" charset="0"/>
              </a:defRPr>
            </a:lvl4pPr>
            <a:lvl5pPr>
              <a:defRPr sz="280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34EBC-59F3-401F-90C8-94FEC97D94CA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095640-C452-4BBF-8C66-B4E170614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4939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02247-E056-40D7-ADB4-E4BE3F8241A6}" type="datetime1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0DC6B-CCEF-465C-9729-75209795B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2861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AA816-3D56-4C51-9F37-5959BBD47166}" type="datetime1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82044-4EB7-491A-993A-712A68C0B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0720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C8D47-A553-4565-8316-A0B3BE6D76FA}" type="datetime1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77242-F3EF-4171-A7B3-7E1CB20BB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6542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5"/>
          <p:cNvSpPr>
            <a:spLocks noChangeShapeType="1"/>
          </p:cNvSpPr>
          <p:nvPr/>
        </p:nvSpPr>
        <p:spPr bwMode="auto">
          <a:xfrm>
            <a:off x="313267" y="4733925"/>
            <a:ext cx="11565467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26"/>
          <p:cNvSpPr>
            <a:spLocks noChangeArrowheads="1"/>
          </p:cNvSpPr>
          <p:nvPr/>
        </p:nvSpPr>
        <p:spPr bwMode="auto">
          <a:xfrm rot="5400000">
            <a:off x="3860800" y="-3297767"/>
            <a:ext cx="4489450" cy="11567584"/>
          </a:xfrm>
          <a:prstGeom prst="rect">
            <a:avLst/>
          </a:prstGeom>
          <a:solidFill>
            <a:srgbClr val="F2ED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>
            <a:off x="2258485" y="1955800"/>
            <a:ext cx="7675033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2258485" y="3251200"/>
            <a:ext cx="7675033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27" descr="RileyHz4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9700" y="4956176"/>
            <a:ext cx="6815667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78026"/>
            <a:ext cx="10363200" cy="1268413"/>
          </a:xfrm>
        </p:spPr>
        <p:txBody>
          <a:bodyPr anchor="ctr" anchorCtr="1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197601"/>
            <a:ext cx="8534400" cy="354013"/>
          </a:xfrm>
        </p:spPr>
        <p:txBody>
          <a:bodyPr anchor="ctr" anchorCtr="1"/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3C80F-6CBB-4694-AEB8-B891384923BA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12/5/2019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88806-052B-46CA-972A-9511FC5955C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0280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351" y="-96116"/>
            <a:ext cx="10369549" cy="1116013"/>
          </a:xfrm>
        </p:spPr>
        <p:txBody>
          <a:bodyPr/>
          <a:lstStyle>
            <a:lvl1pPr algn="ctr">
              <a:defRPr sz="3600">
                <a:latin typeface="Candara" panose="020E0502030303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buClr>
                <a:srgbClr val="C00000"/>
              </a:buCl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8FBE9-32E2-45FA-B16A-D74CB31689E4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12/5/2019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52CB1-EC8C-442E-83C4-1F5FB9C29BD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4646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2F932-39E5-452B-BEAF-61A45F1B1DE9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12/5/2019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1F076-AE7B-4F64-98EE-1716C286E1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4684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45732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07100" y="145732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9FC8D-76D6-482C-8E0A-D862A3365292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12/5/2019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D9D4A4-9B41-4642-876C-A2402F95A5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306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81EEC-06C9-48AF-800B-A28C6BFCEA8E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12/5/2019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1CFB8-5FE6-475D-B0A6-2F082A561B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9221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42EF9-0D55-43B1-B82F-65F25C5A0A16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12/5/2019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45A5E-6A93-41B8-BD4F-E584B6D611D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9866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86242-425C-472D-81E0-D15884EEBEB2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12/5/2019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D5E55-0062-4320-AED2-FDCABD9A781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10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ctr">
              <a:defRPr sz="4000" b="1" cap="all">
                <a:latin typeface="Candara" panose="020E0502030303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34EBC-59F3-401F-90C8-94FEC97D94CA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095640-C452-4BBF-8C66-B4E170614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922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8E991-AE7D-4402-936A-E255EC49B69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12/5/2019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6BE6F-0F99-42CF-B435-EF81768456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1358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911C1-BFC9-4A11-A6D7-6A143654C1A1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12/5/2019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F99F0-7E7B-4B39-9D9E-22B21336634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5868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512D0-12EA-42AA-9210-1B0D5CFFFC0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12/5/2019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82C23-F347-4F69-8698-A9574C5D2BE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6983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2351" y="28576"/>
            <a:ext cx="2749549" cy="5954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7351" y="28576"/>
            <a:ext cx="8051800" cy="595471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ECDE3-0777-40D9-8327-6BF207CD9811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12/5/2019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AF76F-D3C7-44A5-B673-BF5FFC1B7CE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841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126" y="-64293"/>
            <a:ext cx="10369549" cy="1155700"/>
          </a:xfrm>
        </p:spPr>
        <p:txBody>
          <a:bodyPr/>
          <a:lstStyle>
            <a:lvl1pPr algn="ctr">
              <a:defRPr>
                <a:latin typeface="Candara" panose="020E0502030303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457326"/>
            <a:ext cx="5384800" cy="4525963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07100" y="1457326"/>
            <a:ext cx="5384800" cy="4525963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34EBC-59F3-401F-90C8-94FEC97D94CA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095640-C452-4BBF-8C66-B4E170614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9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184" y="-196849"/>
            <a:ext cx="10972800" cy="1143000"/>
          </a:xfrm>
        </p:spPr>
        <p:txBody>
          <a:bodyPr/>
          <a:lstStyle>
            <a:lvl1pPr algn="ctr">
              <a:defRPr sz="3600">
                <a:latin typeface="Candara" panose="020E0502030303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 marL="457200" indent="-457200">
              <a:buFont typeface="Wingdings" panose="05000000000000000000" pitchFamily="2" charset="2"/>
              <a:buChar char="§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34EBC-59F3-401F-90C8-94FEC97D94CA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095640-C452-4BBF-8C66-B4E170614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313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187" y="-257694"/>
            <a:ext cx="10369549" cy="1155700"/>
          </a:xfrm>
        </p:spPr>
        <p:txBody>
          <a:bodyPr/>
          <a:lstStyle>
            <a:lvl1pPr algn="ctr">
              <a:defRPr sz="3600">
                <a:latin typeface="Candara" panose="020E0502030303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34EBC-59F3-401F-90C8-94FEC97D94CA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095640-C452-4BBF-8C66-B4E170614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587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34EBC-59F3-401F-90C8-94FEC97D94CA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095640-C452-4BBF-8C66-B4E170614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69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34EBC-59F3-401F-90C8-94FEC97D94CA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095640-C452-4BBF-8C66-B4E170614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752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34EBC-59F3-401F-90C8-94FEC97D94CA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095640-C452-4BBF-8C66-B4E170614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054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12192000" cy="1155700"/>
          </a:xfrm>
          <a:prstGeom prst="rect">
            <a:avLst/>
          </a:prstGeom>
          <a:solidFill>
            <a:srgbClr val="F2ED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457326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31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22351" y="-17463"/>
            <a:ext cx="10369549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V="1">
            <a:off x="0" y="1173163"/>
            <a:ext cx="12192000" cy="6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80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2100" y="6715125"/>
            <a:ext cx="28448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68334EBC-59F3-401F-90C8-94FEC97D94CA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02184" y="6715125"/>
            <a:ext cx="28448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fld id="{09095640-C452-4BBF-8C66-B4E170614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4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ndara" panose="020E050203030302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lnSpc>
          <a:spcPct val="95000"/>
        </a:lnSpc>
        <a:spcBef>
          <a:spcPct val="4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30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 panose="020F0502020204030204" pitchFamily="34" charset="0"/>
        </a:defRPr>
      </a:lvl2pPr>
      <a:lvl3pPr marL="11430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Calibri" panose="020F0502020204030204" pitchFamily="34" charset="0"/>
        </a:defRPr>
      </a:lvl3pPr>
      <a:lvl4pPr marL="16002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anose="020F0502020204030204" pitchFamily="34" charset="0"/>
        </a:defRPr>
      </a:lvl4pPr>
      <a:lvl5pPr marL="20574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Calibri" panose="020F0502020204030204" pitchFamily="34" charset="0"/>
        </a:defRPr>
      </a:lvl5pPr>
      <a:lvl6pPr marL="25146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2100" y="6715125"/>
            <a:ext cx="28448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pPr>
              <a:defRPr/>
            </a:pPr>
            <a:fld id="{76D43114-8B06-4838-9136-8884B96B368D}" type="datetime1">
              <a:rPr lang="en-US"/>
              <a:pPr>
                <a:defRPr/>
              </a:pPr>
              <a:t>12/5/2019</a:t>
            </a:fld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02184" y="6715125"/>
            <a:ext cx="28448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>
              <a:defRPr/>
            </a:pPr>
            <a:fld id="{F66BCE9C-8354-44B2-A652-5BFA8981C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4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lnSpc>
          <a:spcPct val="95000"/>
        </a:lnSpc>
        <a:spcBef>
          <a:spcPct val="40000"/>
        </a:spcBef>
        <a:spcAft>
          <a:spcPct val="0"/>
        </a:spcAft>
        <a:buClr>
          <a:schemeClr val="tx2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12192000" cy="1155700"/>
          </a:xfrm>
          <a:prstGeom prst="rect">
            <a:avLst/>
          </a:prstGeom>
          <a:solidFill>
            <a:srgbClr val="F2ED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457326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7351" y="28576"/>
            <a:ext cx="10369549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 flipV="1">
            <a:off x="0" y="1173163"/>
            <a:ext cx="12192000" cy="6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2100" y="6715125"/>
            <a:ext cx="28448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pPr>
              <a:defRPr/>
            </a:pPr>
            <a:fld id="{CC1B63EA-1175-460B-ADBB-D0569F1F8FF8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12/5/2019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02184" y="6715125"/>
            <a:ext cx="28448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>
              <a:defRPr/>
            </a:pPr>
            <a:fld id="{555536E9-D181-4D91-A379-A8664005F6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" name="Picture 27" descr="RileyHz4c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0551" y="6091238"/>
            <a:ext cx="3807883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42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lnSpc>
          <a:spcPct val="95000"/>
        </a:lnSpc>
        <a:spcBef>
          <a:spcPct val="40000"/>
        </a:spcBef>
        <a:spcAft>
          <a:spcPct val="0"/>
        </a:spcAft>
        <a:buClr>
          <a:schemeClr val="tx2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alibri" panose="020F0502020204030204" pitchFamily="34" charset="0"/>
              </a:rPr>
              <a:t>Template for Educational Cases</a:t>
            </a:r>
            <a:br>
              <a:rPr lang="en-US" sz="3600" dirty="0" smtClean="0">
                <a:latin typeface="Calibri" panose="020F0502020204030204" pitchFamily="34" charset="0"/>
              </a:rPr>
            </a:br>
            <a:r>
              <a:rPr lang="en-US" sz="3600" dirty="0" smtClean="0">
                <a:latin typeface="Calibri" panose="020F0502020204030204" pitchFamily="34" charset="0"/>
              </a:rPr>
              <a:t>(write the title of the case here)</a:t>
            </a:r>
            <a:endParaRPr lang="en-US" sz="3600" dirty="0">
              <a:latin typeface="Calibri" panose="020F050202020403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828800" y="6062583"/>
            <a:ext cx="8534400" cy="73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•"/>
              <a:defRPr sz="2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kern="0" dirty="0" smtClean="0">
                <a:latin typeface="Calibri" panose="020F0502020204030204" pitchFamily="34" charset="0"/>
              </a:rPr>
              <a:t>Updated:  </a:t>
            </a:r>
            <a:r>
              <a:rPr lang="en-US" kern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(Date)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kern="0" dirty="0" smtClean="0">
                <a:latin typeface="Calibri" panose="020F0502020204030204" pitchFamily="34" charset="0"/>
              </a:rPr>
              <a:t>Source material from: </a:t>
            </a:r>
            <a:r>
              <a:rPr lang="en-US" kern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(Source &amp; Publication Date)</a:t>
            </a:r>
            <a:r>
              <a:rPr lang="en-US" kern="0" dirty="0" smtClean="0">
                <a:latin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4010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6116"/>
            <a:ext cx="12191999" cy="111601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Differential Diagnosis or Final </a:t>
            </a:r>
            <a:r>
              <a:rPr lang="en-US" dirty="0">
                <a:latin typeface="Calibri" panose="020F0502020204030204" pitchFamily="34" charset="0"/>
              </a:rPr>
              <a:t>D</a:t>
            </a:r>
            <a:r>
              <a:rPr lang="en-US" dirty="0" smtClean="0">
                <a:latin typeface="Calibri" panose="020F0502020204030204" pitchFamily="34" charset="0"/>
              </a:rPr>
              <a:t>iagnosis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After reviewing the history, exam, and findings to this point, what is your new differential diagnosis or final diagnosis</a:t>
            </a:r>
            <a:r>
              <a:rPr lang="en-US" sz="2800" dirty="0" smtClean="0"/>
              <a:t>?</a:t>
            </a:r>
          </a:p>
          <a:p>
            <a:r>
              <a:rPr lang="en-US" sz="2800" i="1" dirty="0" smtClean="0"/>
              <a:t>Provide case follow up as appropriate</a:t>
            </a:r>
          </a:p>
          <a:p>
            <a:r>
              <a:rPr lang="en-US" sz="2800" i="1" dirty="0"/>
              <a:t>“Answers” provided on following </a:t>
            </a:r>
            <a:r>
              <a:rPr lang="en-US" sz="2800" i="1" dirty="0" smtClean="0"/>
              <a:t>slide</a:t>
            </a:r>
          </a:p>
          <a:p>
            <a:r>
              <a:rPr lang="en-US" sz="2800" i="1" dirty="0"/>
              <a:t>See Case 1 </a:t>
            </a:r>
            <a:r>
              <a:rPr lang="en-US" sz="2800" i="1" dirty="0" smtClean="0"/>
              <a:t>example</a:t>
            </a:r>
            <a:endParaRPr lang="en-US" sz="2800" i="1" dirty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225975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0"/>
            <a:ext cx="10369549" cy="111601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Discussion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i="1" dirty="0" smtClean="0"/>
              <a:t>List main points of discussion/questions for the case to stimulate discussion amongst the learners</a:t>
            </a:r>
          </a:p>
          <a:p>
            <a:r>
              <a:rPr lang="en-US" sz="2800" i="1" dirty="0" smtClean="0"/>
              <a:t>Give “answers” on following slide</a:t>
            </a:r>
          </a:p>
          <a:p>
            <a:r>
              <a:rPr lang="en-US" sz="2800" i="1" dirty="0"/>
              <a:t>See Case 1 </a:t>
            </a:r>
            <a:r>
              <a:rPr lang="en-US" sz="2800" i="1" dirty="0" smtClean="0"/>
              <a:t>example</a:t>
            </a:r>
            <a:endParaRPr lang="en-US" sz="2800" i="1" dirty="0"/>
          </a:p>
          <a:p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483853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ABP Content </a:t>
            </a:r>
            <a:r>
              <a:rPr lang="en-US" dirty="0">
                <a:latin typeface="Calibri" panose="020F0502020204030204" pitchFamily="34" charset="0"/>
              </a:rPr>
              <a:t>S</a:t>
            </a:r>
            <a:r>
              <a:rPr lang="en-US" dirty="0" smtClean="0">
                <a:latin typeface="Calibri" panose="020F0502020204030204" pitchFamily="34" charset="0"/>
              </a:rPr>
              <a:t>pecifications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i="1" dirty="0" smtClean="0"/>
              <a:t>List the ABP </a:t>
            </a:r>
            <a:r>
              <a:rPr lang="en-US" sz="2800" i="1" dirty="0" err="1" smtClean="0"/>
              <a:t>Neontal</a:t>
            </a:r>
            <a:r>
              <a:rPr lang="en-US" sz="2800" i="1" dirty="0" smtClean="0"/>
              <a:t>-Perinatal content specifications for the case here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163502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-96116"/>
            <a:ext cx="10369549" cy="111601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Prep Questions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i="1" dirty="0" smtClean="0"/>
              <a:t>Include one or two pertinent board type questions to complete the discussion</a:t>
            </a:r>
          </a:p>
          <a:p>
            <a:r>
              <a:rPr lang="en-US" sz="2800" i="1" dirty="0"/>
              <a:t>“Answers” provided on following slide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79838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Final Conclusions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71500" y="1609726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30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800" i="1" kern="0" dirty="0" smtClean="0"/>
              <a:t>Share any final thoughts, questions, conclusions, discussions, etc.</a:t>
            </a:r>
          </a:p>
          <a:p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086720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Final Conclusions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71500" y="1609726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30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800" i="1" kern="0" dirty="0" smtClean="0"/>
              <a:t>Share any final thoughts, questions, conclusions, discussions, etc.</a:t>
            </a:r>
          </a:p>
          <a:p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3433976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250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856141"/>
            <a:ext cx="10363200" cy="2151345"/>
          </a:xfrm>
        </p:spPr>
        <p:txBody>
          <a:bodyPr/>
          <a:lstStyle/>
          <a:p>
            <a:r>
              <a:rPr lang="en-US" sz="2800" dirty="0" smtClean="0">
                <a:latin typeface="Calibri" panose="020F0502020204030204" pitchFamily="34" charset="0"/>
              </a:rPr>
              <a:t>(Your Name)</a:t>
            </a:r>
            <a:r>
              <a:rPr lang="en-US" dirty="0"/>
              <a:t/>
            </a:r>
            <a:br>
              <a:rPr lang="en-US" dirty="0"/>
            </a:br>
            <a:r>
              <a:rPr lang="en-US" sz="1600" cap="none" dirty="0" smtClean="0">
                <a:latin typeface="Calibri" panose="020F0502020204030204" pitchFamily="34" charset="0"/>
              </a:rPr>
              <a:t>(Your Title)</a:t>
            </a:r>
            <a:r>
              <a:rPr lang="en-US" sz="1600" dirty="0">
                <a:latin typeface="Calibri" panose="020F0502020204030204" pitchFamily="34" charset="0"/>
              </a:rPr>
              <a:t/>
            </a:r>
            <a:br>
              <a:rPr lang="en-US" sz="1600" dirty="0">
                <a:latin typeface="Calibri" panose="020F0502020204030204" pitchFamily="34" charset="0"/>
              </a:rPr>
            </a:b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1355954"/>
            <a:ext cx="10363200" cy="1500187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Author: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67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96116"/>
            <a:ext cx="12192000" cy="111601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Case Template Info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537" y="1232882"/>
            <a:ext cx="10972800" cy="5566929"/>
          </a:xfrm>
        </p:spPr>
        <p:txBody>
          <a:bodyPr/>
          <a:lstStyle/>
          <a:p>
            <a:r>
              <a:rPr lang="en-US" sz="2800" dirty="0" smtClean="0"/>
              <a:t>Slide Header – Calibri, 36</a:t>
            </a:r>
          </a:p>
          <a:p>
            <a:r>
              <a:rPr lang="en-US" sz="2800" dirty="0" smtClean="0"/>
              <a:t>Slide Body – Calibri, 28</a:t>
            </a:r>
          </a:p>
          <a:p>
            <a:r>
              <a:rPr lang="en-US" sz="2800" dirty="0" smtClean="0"/>
              <a:t>Use visual cues when possible (photos, videos)</a:t>
            </a:r>
          </a:p>
          <a:p>
            <a:r>
              <a:rPr lang="en-US" sz="2800" dirty="0" smtClean="0"/>
              <a:t>Cases should take </a:t>
            </a:r>
            <a:r>
              <a:rPr lang="en-US" sz="2800" b="1" dirty="0" smtClean="0"/>
              <a:t>no more than 20 minutes </a:t>
            </a:r>
            <a:r>
              <a:rPr lang="en-US" sz="2800" dirty="0" smtClean="0"/>
              <a:t>for learners to go through</a:t>
            </a:r>
          </a:p>
          <a:p>
            <a:r>
              <a:rPr lang="en-US" sz="2800" dirty="0" smtClean="0"/>
              <a:t>Use question &amp; answer style (one slide with question, next with “answer”) to allow for discussion before providing “answers”</a:t>
            </a:r>
          </a:p>
          <a:p>
            <a:r>
              <a:rPr lang="en-US" sz="2800" dirty="0" smtClean="0"/>
              <a:t>Add as many slides as necessary for your case</a:t>
            </a:r>
          </a:p>
          <a:p>
            <a:r>
              <a:rPr lang="en-US" sz="2800" dirty="0" smtClean="0"/>
              <a:t>Review Case 1 Example for additional structure examples</a:t>
            </a:r>
          </a:p>
          <a:p>
            <a:r>
              <a:rPr lang="en-US" sz="2800" b="1" i="1" dirty="0" smtClean="0"/>
              <a:t>(Delete this slide &amp; my italicized notes when finished writing)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572641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96116"/>
            <a:ext cx="12192000" cy="111601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History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i="1" dirty="0" smtClean="0"/>
              <a:t>Presentation here to include (when applicable)</a:t>
            </a:r>
          </a:p>
          <a:p>
            <a:pPr lvl="1"/>
            <a:r>
              <a:rPr lang="en-US" i="1" dirty="0" smtClean="0"/>
              <a:t>Pregnancy history</a:t>
            </a:r>
          </a:p>
          <a:p>
            <a:pPr lvl="1"/>
            <a:r>
              <a:rPr lang="en-US" i="1" dirty="0" smtClean="0"/>
              <a:t>Pertinent prenatal history</a:t>
            </a:r>
          </a:p>
          <a:p>
            <a:pPr lvl="1"/>
            <a:r>
              <a:rPr lang="en-US" i="1" dirty="0" smtClean="0"/>
              <a:t>Delivery history</a:t>
            </a:r>
          </a:p>
          <a:p>
            <a:r>
              <a:rPr lang="en-US" sz="2800" i="1" dirty="0" smtClean="0"/>
              <a:t>May require more than one slide to provide the information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067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6116"/>
            <a:ext cx="12191999" cy="111601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Physical Exam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i="1" dirty="0" smtClean="0"/>
              <a:t>Provide pertinent positive and negative physical exam findings</a:t>
            </a:r>
          </a:p>
          <a:p>
            <a:r>
              <a:rPr lang="en-US" sz="2800" i="1" dirty="0" smtClean="0"/>
              <a:t>May provide pictures if relevant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437119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83185" y="221412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What are your general thoughts or a possible differential diagnosis at this point?</a:t>
            </a:r>
            <a:endParaRPr lang="en-US" sz="3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52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6116"/>
            <a:ext cx="12191999" cy="1116013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Early Differential </a:t>
            </a:r>
            <a:r>
              <a:rPr lang="en-US" dirty="0">
                <a:latin typeface="Calibri" panose="020F0502020204030204" pitchFamily="34" charset="0"/>
              </a:rPr>
              <a:t>D</a:t>
            </a:r>
            <a:r>
              <a:rPr lang="en-US" dirty="0" smtClean="0">
                <a:latin typeface="Calibri" panose="020F0502020204030204" pitchFamily="34" charset="0"/>
              </a:rPr>
              <a:t>iagnosis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i="1" dirty="0" smtClean="0"/>
              <a:t>Have the learners provide a differential diagnosis with the history provided</a:t>
            </a:r>
          </a:p>
          <a:p>
            <a:r>
              <a:rPr lang="en-US" sz="2800" i="1" dirty="0" smtClean="0"/>
              <a:t>“Answers” provided on separate slide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707031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Additional Information?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i="1" dirty="0" smtClean="0"/>
              <a:t>This slide will ask the participant to reflect on what other information they would like including:</a:t>
            </a:r>
          </a:p>
          <a:p>
            <a:pPr lvl="1"/>
            <a:r>
              <a:rPr lang="en-US" dirty="0" smtClean="0"/>
              <a:t>Other history?</a:t>
            </a:r>
          </a:p>
          <a:p>
            <a:pPr lvl="1"/>
            <a:r>
              <a:rPr lang="en-US" dirty="0" smtClean="0"/>
              <a:t>Laboratory studies?</a:t>
            </a:r>
          </a:p>
          <a:p>
            <a:pPr lvl="1"/>
            <a:r>
              <a:rPr lang="en-US" dirty="0" smtClean="0"/>
              <a:t>Radiologic or imaging studies?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sz="2800" i="1" dirty="0" smtClean="0"/>
              <a:t>Show the additional history, labs, and imaging (etc.) on the next few slides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963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Additional </a:t>
            </a:r>
            <a:r>
              <a:rPr lang="en-US" dirty="0">
                <a:latin typeface="Calibri" panose="020F0502020204030204" pitchFamily="34" charset="0"/>
              </a:rPr>
              <a:t>I</a:t>
            </a:r>
            <a:r>
              <a:rPr lang="en-US" dirty="0" smtClean="0">
                <a:latin typeface="Calibri" panose="020F0502020204030204" pitchFamily="34" charset="0"/>
              </a:rPr>
              <a:t>nformation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i="1" dirty="0" smtClean="0"/>
              <a:t>This slide will provide all additional information available to the case, even if not specifically asked for by the learners</a:t>
            </a:r>
          </a:p>
          <a:p>
            <a:r>
              <a:rPr lang="en-US" sz="2800" i="1" dirty="0" smtClean="0"/>
              <a:t>There may need to be more than one slide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665622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7351" y="28576"/>
            <a:ext cx="10369549" cy="1060391"/>
          </a:xfrm>
        </p:spPr>
        <p:txBody>
          <a:bodyPr/>
          <a:lstStyle/>
          <a:p>
            <a:pPr algn="ctr"/>
            <a:r>
              <a:rPr lang="en-US" sz="3600" dirty="0" smtClean="0">
                <a:latin typeface="Calibri" panose="020F0502020204030204" pitchFamily="34" charset="0"/>
              </a:rPr>
              <a:t>Imaging Studies</a:t>
            </a:r>
            <a:endParaRPr lang="en-US" sz="3600" dirty="0">
              <a:latin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i="1" dirty="0" smtClean="0"/>
              <a:t>Add imaging study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i="1" dirty="0" smtClean="0"/>
              <a:t>Add imaging study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80741493"/>
      </p:ext>
    </p:extLst>
  </p:cSld>
  <p:clrMapOvr>
    <a:masterClrMapping/>
  </p:clrMapOvr>
</p:sld>
</file>

<file path=ppt/theme/theme1.xml><?xml version="1.0" encoding="utf-8"?>
<a:theme xmlns:a="http://schemas.openxmlformats.org/drawingml/2006/main" name="Riley Theme">
  <a:themeElements>
    <a:clrScheme name="">
      <a:dk1>
        <a:srgbClr val="000000"/>
      </a:dk1>
      <a:lt1>
        <a:srgbClr val="FFFFFF"/>
      </a:lt1>
      <a:dk2>
        <a:srgbClr val="B30838"/>
      </a:dk2>
      <a:lt2>
        <a:srgbClr val="A1A1A4"/>
      </a:lt2>
      <a:accent1>
        <a:srgbClr val="B30838"/>
      </a:accent1>
      <a:accent2>
        <a:srgbClr val="E9D666"/>
      </a:accent2>
      <a:accent3>
        <a:srgbClr val="FFFFFF"/>
      </a:accent3>
      <a:accent4>
        <a:srgbClr val="000000"/>
      </a:accent4>
      <a:accent5>
        <a:srgbClr val="D6AAAE"/>
      </a:accent5>
      <a:accent6>
        <a:srgbClr val="D3C25C"/>
      </a:accent6>
      <a:hlink>
        <a:srgbClr val="425968"/>
      </a:hlink>
      <a:folHlink>
        <a:srgbClr val="94A545"/>
      </a:folHlink>
    </a:clrScheme>
    <a:fontScheme name="IU Health Transitional">
      <a:majorFont>
        <a:latin typeface="Times New Roman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anklin Gothic Boo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anklin Gothic Book" pitchFamily="34" charset="0"/>
          </a:defRPr>
        </a:defPPr>
      </a:lstStyle>
    </a:lnDef>
  </a:objectDefaults>
  <a:extraClrSchemeLst>
    <a:extraClrScheme>
      <a:clrScheme name="IU Health Transitio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Transitio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Transitio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Transitio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Transitio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Transitio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Transitio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Transitio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Transitio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Transitio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Transitio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Transitio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Transitional 13">
        <a:dk1>
          <a:srgbClr val="000000"/>
        </a:dk1>
        <a:lt1>
          <a:srgbClr val="FFFFFF"/>
        </a:lt1>
        <a:dk2>
          <a:srgbClr val="9E1B32"/>
        </a:dk2>
        <a:lt2>
          <a:srgbClr val="A1A1A4"/>
        </a:lt2>
        <a:accent1>
          <a:srgbClr val="F7EED4"/>
        </a:accent1>
        <a:accent2>
          <a:srgbClr val="E9D666"/>
        </a:accent2>
        <a:accent3>
          <a:srgbClr val="FFFFFF"/>
        </a:accent3>
        <a:accent4>
          <a:srgbClr val="000000"/>
        </a:accent4>
        <a:accent5>
          <a:srgbClr val="FAF5E6"/>
        </a:accent5>
        <a:accent6>
          <a:srgbClr val="D3C25C"/>
        </a:accent6>
        <a:hlink>
          <a:srgbClr val="425968"/>
        </a:hlink>
        <a:folHlink>
          <a:srgbClr val="E9D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Transitional 14">
        <a:dk1>
          <a:srgbClr val="000000"/>
        </a:dk1>
        <a:lt1>
          <a:srgbClr val="FFFFFF"/>
        </a:lt1>
        <a:dk2>
          <a:srgbClr val="9E1B32"/>
        </a:dk2>
        <a:lt2>
          <a:srgbClr val="A1A1A4"/>
        </a:lt2>
        <a:accent1>
          <a:srgbClr val="F7EED4"/>
        </a:accent1>
        <a:accent2>
          <a:srgbClr val="E9D666"/>
        </a:accent2>
        <a:accent3>
          <a:srgbClr val="FFFFFF"/>
        </a:accent3>
        <a:accent4>
          <a:srgbClr val="000000"/>
        </a:accent4>
        <a:accent5>
          <a:srgbClr val="FAF5E6"/>
        </a:accent5>
        <a:accent6>
          <a:srgbClr val="D3C25C"/>
        </a:accent6>
        <a:hlink>
          <a:srgbClr val="425968"/>
        </a:hlink>
        <a:folHlink>
          <a:srgbClr val="696A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Transitional 15">
        <a:dk1>
          <a:srgbClr val="696A6D"/>
        </a:dk1>
        <a:lt1>
          <a:srgbClr val="FFFFFF"/>
        </a:lt1>
        <a:dk2>
          <a:srgbClr val="9E1B32"/>
        </a:dk2>
        <a:lt2>
          <a:srgbClr val="A1A1A4"/>
        </a:lt2>
        <a:accent1>
          <a:srgbClr val="F7EED4"/>
        </a:accent1>
        <a:accent2>
          <a:srgbClr val="E9D666"/>
        </a:accent2>
        <a:accent3>
          <a:srgbClr val="FFFFFF"/>
        </a:accent3>
        <a:accent4>
          <a:srgbClr val="59595C"/>
        </a:accent4>
        <a:accent5>
          <a:srgbClr val="FAF5E6"/>
        </a:accent5>
        <a:accent6>
          <a:srgbClr val="D3C25C"/>
        </a:accent6>
        <a:hlink>
          <a:srgbClr val="425968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Transitional 16">
        <a:dk1>
          <a:srgbClr val="696A6D"/>
        </a:dk1>
        <a:lt1>
          <a:srgbClr val="FFFFFF"/>
        </a:lt1>
        <a:dk2>
          <a:srgbClr val="9E1B32"/>
        </a:dk2>
        <a:lt2>
          <a:srgbClr val="A1A1A4"/>
        </a:lt2>
        <a:accent1>
          <a:srgbClr val="9E1B32"/>
        </a:accent1>
        <a:accent2>
          <a:srgbClr val="E9D666"/>
        </a:accent2>
        <a:accent3>
          <a:srgbClr val="FFFFFF"/>
        </a:accent3>
        <a:accent4>
          <a:srgbClr val="59595C"/>
        </a:accent4>
        <a:accent5>
          <a:srgbClr val="CCABAD"/>
        </a:accent5>
        <a:accent6>
          <a:srgbClr val="D3C25C"/>
        </a:accent6>
        <a:hlink>
          <a:srgbClr val="425968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iley Theme" id="{1A8629A8-4617-4009-BAC2-8FED45385058}" vid="{C0C6420E-E948-4BD3-9068-B914385B1E67}"/>
    </a:ext>
  </a:extLst>
</a:theme>
</file>

<file path=ppt/theme/theme2.xml><?xml version="1.0" encoding="utf-8"?>
<a:theme xmlns:a="http://schemas.openxmlformats.org/drawingml/2006/main" name="IU Health Blank">
  <a:themeElements>
    <a:clrScheme name="">
      <a:dk1>
        <a:srgbClr val="000000"/>
      </a:dk1>
      <a:lt1>
        <a:srgbClr val="FFFFFF"/>
      </a:lt1>
      <a:dk2>
        <a:srgbClr val="B30838"/>
      </a:dk2>
      <a:lt2>
        <a:srgbClr val="A1A1A4"/>
      </a:lt2>
      <a:accent1>
        <a:srgbClr val="B30838"/>
      </a:accent1>
      <a:accent2>
        <a:srgbClr val="E9D666"/>
      </a:accent2>
      <a:accent3>
        <a:srgbClr val="FFFFFF"/>
      </a:accent3>
      <a:accent4>
        <a:srgbClr val="000000"/>
      </a:accent4>
      <a:accent5>
        <a:srgbClr val="D6AAAE"/>
      </a:accent5>
      <a:accent6>
        <a:srgbClr val="D3C25C"/>
      </a:accent6>
      <a:hlink>
        <a:srgbClr val="425968"/>
      </a:hlink>
      <a:folHlink>
        <a:srgbClr val="696A6D"/>
      </a:folHlink>
    </a:clrScheme>
    <a:fontScheme name="IU Health Blank">
      <a:majorFont>
        <a:latin typeface="Times New Roman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anklin Gothic Boo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Franklin Gothic Book" pitchFamily="34" charset="0"/>
          </a:defRPr>
        </a:defPPr>
      </a:lstStyle>
    </a:lnDef>
  </a:objectDefaults>
  <a:extraClrSchemeLst>
    <a:extraClrScheme>
      <a:clrScheme name="IU Health 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Blank 13">
        <a:dk1>
          <a:srgbClr val="000000"/>
        </a:dk1>
        <a:lt1>
          <a:srgbClr val="FFFFFF"/>
        </a:lt1>
        <a:dk2>
          <a:srgbClr val="9E1B32"/>
        </a:dk2>
        <a:lt2>
          <a:srgbClr val="A1A1A4"/>
        </a:lt2>
        <a:accent1>
          <a:srgbClr val="F7EED4"/>
        </a:accent1>
        <a:accent2>
          <a:srgbClr val="E9D666"/>
        </a:accent2>
        <a:accent3>
          <a:srgbClr val="FFFFFF"/>
        </a:accent3>
        <a:accent4>
          <a:srgbClr val="000000"/>
        </a:accent4>
        <a:accent5>
          <a:srgbClr val="FAF5E6"/>
        </a:accent5>
        <a:accent6>
          <a:srgbClr val="D3C25C"/>
        </a:accent6>
        <a:hlink>
          <a:srgbClr val="425968"/>
        </a:hlink>
        <a:folHlink>
          <a:srgbClr val="E9D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Blank 14">
        <a:dk1>
          <a:srgbClr val="000000"/>
        </a:dk1>
        <a:lt1>
          <a:srgbClr val="FFFFFF"/>
        </a:lt1>
        <a:dk2>
          <a:srgbClr val="9E1B32"/>
        </a:dk2>
        <a:lt2>
          <a:srgbClr val="A1A1A4"/>
        </a:lt2>
        <a:accent1>
          <a:srgbClr val="F7EED4"/>
        </a:accent1>
        <a:accent2>
          <a:srgbClr val="E9D666"/>
        </a:accent2>
        <a:accent3>
          <a:srgbClr val="FFFFFF"/>
        </a:accent3>
        <a:accent4>
          <a:srgbClr val="000000"/>
        </a:accent4>
        <a:accent5>
          <a:srgbClr val="FAF5E6"/>
        </a:accent5>
        <a:accent6>
          <a:srgbClr val="D3C25C"/>
        </a:accent6>
        <a:hlink>
          <a:srgbClr val="425968"/>
        </a:hlink>
        <a:folHlink>
          <a:srgbClr val="696A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Blank 15">
        <a:dk1>
          <a:srgbClr val="696A6D"/>
        </a:dk1>
        <a:lt1>
          <a:srgbClr val="FFFFFF"/>
        </a:lt1>
        <a:dk2>
          <a:srgbClr val="9E1B32"/>
        </a:dk2>
        <a:lt2>
          <a:srgbClr val="A1A1A4"/>
        </a:lt2>
        <a:accent1>
          <a:srgbClr val="F7EED4"/>
        </a:accent1>
        <a:accent2>
          <a:srgbClr val="E9D666"/>
        </a:accent2>
        <a:accent3>
          <a:srgbClr val="FFFFFF"/>
        </a:accent3>
        <a:accent4>
          <a:srgbClr val="59595C"/>
        </a:accent4>
        <a:accent5>
          <a:srgbClr val="FAF5E6"/>
        </a:accent5>
        <a:accent6>
          <a:srgbClr val="D3C25C"/>
        </a:accent6>
        <a:hlink>
          <a:srgbClr val="425968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Blank 16">
        <a:dk1>
          <a:srgbClr val="696A6D"/>
        </a:dk1>
        <a:lt1>
          <a:srgbClr val="FFFFFF"/>
        </a:lt1>
        <a:dk2>
          <a:srgbClr val="9E1B32"/>
        </a:dk2>
        <a:lt2>
          <a:srgbClr val="A1A1A4"/>
        </a:lt2>
        <a:accent1>
          <a:srgbClr val="9E1B32"/>
        </a:accent1>
        <a:accent2>
          <a:srgbClr val="E9D666"/>
        </a:accent2>
        <a:accent3>
          <a:srgbClr val="FFFFFF"/>
        </a:accent3>
        <a:accent4>
          <a:srgbClr val="59595C"/>
        </a:accent4>
        <a:accent5>
          <a:srgbClr val="CCABAD"/>
        </a:accent5>
        <a:accent6>
          <a:srgbClr val="D3C25C"/>
        </a:accent6>
        <a:hlink>
          <a:srgbClr val="425968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IU Health Standard">
  <a:themeElements>
    <a:clrScheme name="">
      <a:dk1>
        <a:srgbClr val="000000"/>
      </a:dk1>
      <a:lt1>
        <a:srgbClr val="FFFFFF"/>
      </a:lt1>
      <a:dk2>
        <a:srgbClr val="B30838"/>
      </a:dk2>
      <a:lt2>
        <a:srgbClr val="A1A1A4"/>
      </a:lt2>
      <a:accent1>
        <a:srgbClr val="B30838"/>
      </a:accent1>
      <a:accent2>
        <a:srgbClr val="E9D666"/>
      </a:accent2>
      <a:accent3>
        <a:srgbClr val="FFFFFF"/>
      </a:accent3>
      <a:accent4>
        <a:srgbClr val="000000"/>
      </a:accent4>
      <a:accent5>
        <a:srgbClr val="D6AAAE"/>
      </a:accent5>
      <a:accent6>
        <a:srgbClr val="D3C25C"/>
      </a:accent6>
      <a:hlink>
        <a:srgbClr val="425968"/>
      </a:hlink>
      <a:folHlink>
        <a:srgbClr val="94A545"/>
      </a:folHlink>
    </a:clrScheme>
    <a:fontScheme name="IU Health Standard">
      <a:majorFont>
        <a:latin typeface="Times New Roman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U Health 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U Health Standard 13">
        <a:dk1>
          <a:srgbClr val="000000"/>
        </a:dk1>
        <a:lt1>
          <a:srgbClr val="FFFFFF"/>
        </a:lt1>
        <a:dk2>
          <a:srgbClr val="9E1B32"/>
        </a:dk2>
        <a:lt2>
          <a:srgbClr val="A1A1A4"/>
        </a:lt2>
        <a:accent1>
          <a:srgbClr val="F7EED4"/>
        </a:accent1>
        <a:accent2>
          <a:srgbClr val="E9D666"/>
        </a:accent2>
        <a:accent3>
          <a:srgbClr val="FFFFFF"/>
        </a:accent3>
        <a:accent4>
          <a:srgbClr val="000000"/>
        </a:accent4>
        <a:accent5>
          <a:srgbClr val="FAF5E6"/>
        </a:accent5>
        <a:accent6>
          <a:srgbClr val="D3C25C"/>
        </a:accent6>
        <a:hlink>
          <a:srgbClr val="425968"/>
        </a:hlink>
        <a:folHlink>
          <a:srgbClr val="E9D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Standard 14">
        <a:dk1>
          <a:srgbClr val="000000"/>
        </a:dk1>
        <a:lt1>
          <a:srgbClr val="FFFFFF"/>
        </a:lt1>
        <a:dk2>
          <a:srgbClr val="9E1B32"/>
        </a:dk2>
        <a:lt2>
          <a:srgbClr val="A1A1A4"/>
        </a:lt2>
        <a:accent1>
          <a:srgbClr val="F7EED4"/>
        </a:accent1>
        <a:accent2>
          <a:srgbClr val="E9D666"/>
        </a:accent2>
        <a:accent3>
          <a:srgbClr val="FFFFFF"/>
        </a:accent3>
        <a:accent4>
          <a:srgbClr val="000000"/>
        </a:accent4>
        <a:accent5>
          <a:srgbClr val="FAF5E6"/>
        </a:accent5>
        <a:accent6>
          <a:srgbClr val="D3C25C"/>
        </a:accent6>
        <a:hlink>
          <a:srgbClr val="425968"/>
        </a:hlink>
        <a:folHlink>
          <a:srgbClr val="696A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Standard 15">
        <a:dk1>
          <a:srgbClr val="696A6D"/>
        </a:dk1>
        <a:lt1>
          <a:srgbClr val="FFFFFF"/>
        </a:lt1>
        <a:dk2>
          <a:srgbClr val="9E1B32"/>
        </a:dk2>
        <a:lt2>
          <a:srgbClr val="A1A1A4"/>
        </a:lt2>
        <a:accent1>
          <a:srgbClr val="F7EED4"/>
        </a:accent1>
        <a:accent2>
          <a:srgbClr val="E9D666"/>
        </a:accent2>
        <a:accent3>
          <a:srgbClr val="FFFFFF"/>
        </a:accent3>
        <a:accent4>
          <a:srgbClr val="59595C"/>
        </a:accent4>
        <a:accent5>
          <a:srgbClr val="FAF5E6"/>
        </a:accent5>
        <a:accent6>
          <a:srgbClr val="D3C25C"/>
        </a:accent6>
        <a:hlink>
          <a:srgbClr val="425968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U Health Standard 16">
        <a:dk1>
          <a:srgbClr val="696A6D"/>
        </a:dk1>
        <a:lt1>
          <a:srgbClr val="FFFFFF"/>
        </a:lt1>
        <a:dk2>
          <a:srgbClr val="9E1B32"/>
        </a:dk2>
        <a:lt2>
          <a:srgbClr val="A1A1A4"/>
        </a:lt2>
        <a:accent1>
          <a:srgbClr val="9E1B32"/>
        </a:accent1>
        <a:accent2>
          <a:srgbClr val="E9D666"/>
        </a:accent2>
        <a:accent3>
          <a:srgbClr val="FFFFFF"/>
        </a:accent3>
        <a:accent4>
          <a:srgbClr val="59595C"/>
        </a:accent4>
        <a:accent5>
          <a:srgbClr val="CCABAD"/>
        </a:accent5>
        <a:accent6>
          <a:srgbClr val="D3C25C"/>
        </a:accent6>
        <a:hlink>
          <a:srgbClr val="425968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Riley Theme</Template>
  <TotalTime>10079</TotalTime>
  <Words>417</Words>
  <Application>Microsoft Office PowerPoint</Application>
  <PresentationFormat>Widescreen</PresentationFormat>
  <Paragraphs>59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Calibri</vt:lpstr>
      <vt:lpstr>Candara</vt:lpstr>
      <vt:lpstr>Franklin Gothic Book</vt:lpstr>
      <vt:lpstr>Times New Roman</vt:lpstr>
      <vt:lpstr>Wingdings</vt:lpstr>
      <vt:lpstr>Riley Theme</vt:lpstr>
      <vt:lpstr>IU Health Blank</vt:lpstr>
      <vt:lpstr>6_IU Health Standard</vt:lpstr>
      <vt:lpstr>Template for Educational Cases (write the title of the case here)</vt:lpstr>
      <vt:lpstr>Case Template Info</vt:lpstr>
      <vt:lpstr>History</vt:lpstr>
      <vt:lpstr>Physical Exam</vt:lpstr>
      <vt:lpstr>PowerPoint Presentation</vt:lpstr>
      <vt:lpstr>Early Differential Diagnosis</vt:lpstr>
      <vt:lpstr>Additional Information?</vt:lpstr>
      <vt:lpstr>Additional Information</vt:lpstr>
      <vt:lpstr>Imaging Studies</vt:lpstr>
      <vt:lpstr>Differential Diagnosis or Final Diagnosis</vt:lpstr>
      <vt:lpstr>Discussion</vt:lpstr>
      <vt:lpstr>ABP Content Specifications</vt:lpstr>
      <vt:lpstr>Prep Questions</vt:lpstr>
      <vt:lpstr>Final Conclusions</vt:lpstr>
      <vt:lpstr>Final Conclusions</vt:lpstr>
      <vt:lpstr>References</vt:lpstr>
      <vt:lpstr>(Your Name) (Your Title) </vt:lpstr>
    </vt:vector>
  </TitlesOfParts>
  <Company>Department of Pediatrics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for Educational Cases – Upper level resident and fellow level</dc:title>
  <dc:creator>Byrne, Bobbi J</dc:creator>
  <cp:lastModifiedBy>Lorant, Diane E</cp:lastModifiedBy>
  <cp:revision>17</cp:revision>
  <dcterms:created xsi:type="dcterms:W3CDTF">2016-11-01T17:52:08Z</dcterms:created>
  <dcterms:modified xsi:type="dcterms:W3CDTF">2019-12-05T16:28:16Z</dcterms:modified>
</cp:coreProperties>
</file>